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82" r:id="rId4"/>
    <p:sldId id="283" r:id="rId5"/>
    <p:sldId id="284" r:id="rId6"/>
    <p:sldId id="286" r:id="rId7"/>
    <p:sldId id="287" r:id="rId8"/>
    <p:sldId id="285" r:id="rId9"/>
    <p:sldId id="262" r:id="rId10"/>
    <p:sldId id="263" r:id="rId11"/>
    <p:sldId id="264" r:id="rId12"/>
    <p:sldId id="258" r:id="rId13"/>
    <p:sldId id="280" r:id="rId14"/>
    <p:sldId id="265" r:id="rId15"/>
    <p:sldId id="259" r:id="rId16"/>
    <p:sldId id="266" r:id="rId17"/>
    <p:sldId id="267" r:id="rId18"/>
    <p:sldId id="268" r:id="rId19"/>
    <p:sldId id="271" r:id="rId20"/>
    <p:sldId id="272" r:id="rId21"/>
    <p:sldId id="260" r:id="rId22"/>
    <p:sldId id="273" r:id="rId23"/>
    <p:sldId id="275" r:id="rId24"/>
    <p:sldId id="276" r:id="rId25"/>
    <p:sldId id="261" r:id="rId26"/>
    <p:sldId id="279" r:id="rId27"/>
    <p:sldId id="270" r:id="rId28"/>
    <p:sldId id="278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D0B851-0769-FE49-B49E-6846322B3166}">
          <p14:sldIdLst>
            <p14:sldId id="256"/>
            <p14:sldId id="281"/>
            <p14:sldId id="282"/>
            <p14:sldId id="283"/>
            <p14:sldId id="284"/>
            <p14:sldId id="286"/>
            <p14:sldId id="287"/>
            <p14:sldId id="285"/>
            <p14:sldId id="262"/>
            <p14:sldId id="263"/>
            <p14:sldId id="264"/>
            <p14:sldId id="258"/>
            <p14:sldId id="280"/>
            <p14:sldId id="265"/>
            <p14:sldId id="259"/>
            <p14:sldId id="266"/>
            <p14:sldId id="267"/>
            <p14:sldId id="268"/>
            <p14:sldId id="271"/>
            <p14:sldId id="272"/>
            <p14:sldId id="260"/>
            <p14:sldId id="273"/>
            <p14:sldId id="275"/>
            <p14:sldId id="276"/>
            <p14:sldId id="261"/>
            <p14:sldId id="279"/>
            <p14:sldId id="270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694"/>
    <a:srgbClr val="009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90"/>
  </p:normalViewPr>
  <p:slideViewPr>
    <p:cSldViewPr snapToGrid="0" snapToObjects="1">
      <p:cViewPr varScale="1">
        <p:scale>
          <a:sx n="78" d="100"/>
          <a:sy n="78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945C-45C9-7C4F-89E6-54D015B09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290EB-82D4-7D41-8335-DCAA58482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47632-0A3D-4844-813C-B6DCAE3B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7B8F9-ED14-8946-8F92-09BB719C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09B3E-12EA-4F40-9C6C-EDD2C71D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ACB3-54C1-DD4B-B50F-5CE8EAAF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7E960-F202-FC4F-A696-58ACC6719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FD02B-24F1-B541-8422-9D6041C9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7C853-0B51-4645-BB42-0F48EF14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E6E8-DB44-2845-8244-800F8413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21236-DE60-7E43-B956-C5C3CCA7A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312F7-D5EF-A945-AC34-37A804B0F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FB562-3FEA-8244-9F39-EB354D11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4C04F-E499-E04C-BCFA-1C0F3EE3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0401-B697-9D43-A170-857ACB44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4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40D-A033-5045-9BDF-2D6E270C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CFB8-4CE6-9142-8276-F97C7C064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57E5D-BD0A-AD4B-B29A-6794EFC6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F071-CB72-BF44-9A74-D8005D97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1C445-86DA-D148-9A3A-6F3CA247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CF82-F217-E840-93D6-6709BC3F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4FCBE-A5A0-4840-9BF0-A9F2097A1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9B675-EB97-D845-A256-C6756523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CC16D-B6C3-4549-B26C-795D9DA0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B5BEB-DDF0-344F-A59A-7FF6CB33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2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405D-3AB5-864E-8B32-0159C684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1FFA-B15B-A94B-86C4-67588A1D9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3187E-B47A-8946-A23A-438CD1D89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395DE-50E1-5647-A030-56F1E931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FC9E7-4168-E442-A624-8F1E523D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9EE9B-6467-FA42-8968-E8916425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2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A460-DBF1-AE44-990F-103C92BB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1F02D-C196-4647-B7D2-2EE73947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D4DC-2D1B-594F-811D-D107C303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E01DB-F83C-D343-8DFD-D39C06B62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10B16-96D2-0E4E-87C0-BEC759EF7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64D68-3005-1644-A0D3-60F5EFE9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9F11A8-E6EA-7E4A-9F25-CB00F01D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533F3-32B9-E44F-986E-8F0E1E2B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5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A898-D02E-5442-9943-64634B31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ECE10-AD38-A94A-B28A-6904C70A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4A109-60A8-C248-A670-669FAE69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89C81-19E9-3749-B66E-37342853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8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0DE53-43FE-D94A-8677-BEE76CF8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1CFAE-83BB-684B-BFBA-5E4C8FE3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31C5A-194C-4A42-A2D5-A9CB4A06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2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D6AD-146C-B14D-83BD-EE408B99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DC9D-21C1-D843-A596-E1CB3D5E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A96B2-CDAB-2E47-A8F6-11DC2A8EB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C8EF8-7BBD-2C40-A25C-3EB1CD90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31FD5-57D5-9143-A819-FBE9F9F4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19A19-C701-AA4C-8B8F-152786CA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1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C3FA-5644-2C41-AE75-182ACD27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9521A-99BF-AA4A-86B5-6203422AC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7F2ED-AE10-7043-B3A0-8FFDD0E3C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9F82B-7171-8F46-877E-A24F5B6D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13CB3-F84B-6542-BEC5-98E9CD11003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183D7-B61F-DC47-AECD-E8CF8EC1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03889-17C3-FB4C-9804-F2629260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8F92A-A76E-F14E-922F-EA0C52A4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47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BB9A4-BDE9-E143-9249-94C6C002A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7B351-ADFE-C54E-B6EF-9568AA2E8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8C13CB3-F84B-6542-BEC5-98E9CD11003A}" type="datetimeFigureOut">
              <a:rPr lang="en-US" smtClean="0"/>
              <a:pPr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3A85-8F22-AD43-9B8F-F0A5858DF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1DD-4AE3-4E4C-8FF0-5EF8294F5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831B6-E1F8-C349-98CA-6FF7A52BBDA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CF98E2-BD8A-BE4F-84D3-66FE53F5E16D}"/>
              </a:ext>
            </a:extLst>
          </p:cNvPr>
          <p:cNvGrpSpPr/>
          <p:nvPr userDrawn="1"/>
        </p:nvGrpSpPr>
        <p:grpSpPr>
          <a:xfrm>
            <a:off x="10662250" y="104446"/>
            <a:ext cx="1529750" cy="2126426"/>
            <a:chOff x="10662250" y="104446"/>
            <a:chExt cx="1529750" cy="2126426"/>
          </a:xfrm>
        </p:grpSpPr>
        <p:pic>
          <p:nvPicPr>
            <p:cNvPr id="9" name="Picture 2" descr="Not sure this belongs, but I I've always been enamored with the logo of NOAA,  the National Oceanographic and Atmospheric Administration : logodesign">
              <a:extLst>
                <a:ext uri="{FF2B5EF4-FFF2-40B4-BE49-F238E27FC236}">
                  <a16:creationId xmlns:a16="http://schemas.microsoft.com/office/drawing/2014/main" id="{598A9E1C-36BA-AD47-A813-2FEE979BD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265" y="104446"/>
              <a:ext cx="1339970" cy="133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B093DBA-3130-DB45-BD4D-7AB6852E10CC}"/>
                </a:ext>
              </a:extLst>
            </p:cNvPr>
            <p:cNvSpPr/>
            <p:nvPr/>
          </p:nvSpPr>
          <p:spPr>
            <a:xfrm>
              <a:off x="10668000" y="1518249"/>
              <a:ext cx="1524000" cy="245345"/>
            </a:xfrm>
            <a:prstGeom prst="roundRect">
              <a:avLst/>
            </a:prstGeom>
            <a:solidFill>
              <a:srgbClr val="009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Dungeness Juvenile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3499AD2-1765-4742-BBC3-551B8067C7DB}"/>
                </a:ext>
              </a:extLst>
            </p:cNvPr>
            <p:cNvSpPr/>
            <p:nvPr/>
          </p:nvSpPr>
          <p:spPr>
            <a:xfrm>
              <a:off x="10662250" y="1749260"/>
              <a:ext cx="1524000" cy="245345"/>
            </a:xfrm>
            <a:prstGeom prst="roundRect">
              <a:avLst/>
            </a:prstGeom>
            <a:solidFill>
              <a:srgbClr val="034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CO2 Exposure Study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4ED537D-61BF-A54F-93AC-80FFF71D4E05}"/>
                </a:ext>
              </a:extLst>
            </p:cNvPr>
            <p:cNvSpPr/>
            <p:nvPr/>
          </p:nvSpPr>
          <p:spPr>
            <a:xfrm>
              <a:off x="10662250" y="1985527"/>
              <a:ext cx="1524000" cy="24534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2018-2019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6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E599-1B32-6944-A2BF-448EFF7FA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Dungeness Juvenile Crab 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Term – CO2 Exposure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6742A-0532-5646-AF5C-49DA7736E3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2018-2019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Salmon Shed ”Environmental Data”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(2021.04.01)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592200-03A0-E840-B229-DC4052D1A819}"/>
              </a:ext>
            </a:extLst>
          </p:cNvPr>
          <p:cNvGrpSpPr/>
          <p:nvPr/>
        </p:nvGrpSpPr>
        <p:grpSpPr>
          <a:xfrm>
            <a:off x="10662250" y="104446"/>
            <a:ext cx="1529750" cy="2126426"/>
            <a:chOff x="10662250" y="104446"/>
            <a:chExt cx="1529750" cy="2126426"/>
          </a:xfrm>
        </p:grpSpPr>
        <p:pic>
          <p:nvPicPr>
            <p:cNvPr id="1026" name="Picture 2" descr="Not sure this belongs, but I I've always been enamored with the logo of NOAA,  the National Oceanographic and Atmospheric Administration : logodesign">
              <a:extLst>
                <a:ext uri="{FF2B5EF4-FFF2-40B4-BE49-F238E27FC236}">
                  <a16:creationId xmlns:a16="http://schemas.microsoft.com/office/drawing/2014/main" id="{1CF0863E-DE75-F74F-A7B3-BFC460F46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4265" y="104446"/>
              <a:ext cx="1339970" cy="133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65B2678-A21F-6547-970E-1561BCF480C4}"/>
                </a:ext>
              </a:extLst>
            </p:cNvPr>
            <p:cNvSpPr/>
            <p:nvPr/>
          </p:nvSpPr>
          <p:spPr>
            <a:xfrm>
              <a:off x="10668000" y="1518249"/>
              <a:ext cx="1524000" cy="245345"/>
            </a:xfrm>
            <a:prstGeom prst="roundRect">
              <a:avLst/>
            </a:prstGeom>
            <a:solidFill>
              <a:srgbClr val="009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Dungeness Juvenile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C507330-3702-CF40-8D8A-00AF814753AE}"/>
                </a:ext>
              </a:extLst>
            </p:cNvPr>
            <p:cNvSpPr/>
            <p:nvPr/>
          </p:nvSpPr>
          <p:spPr>
            <a:xfrm>
              <a:off x="10662250" y="1749260"/>
              <a:ext cx="1524000" cy="245345"/>
            </a:xfrm>
            <a:prstGeom prst="roundRect">
              <a:avLst/>
            </a:prstGeom>
            <a:solidFill>
              <a:srgbClr val="034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CO2 Exposure Study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57D73D-C751-FB43-B3BB-866FB87A37AE}"/>
                </a:ext>
              </a:extLst>
            </p:cNvPr>
            <p:cNvSpPr/>
            <p:nvPr/>
          </p:nvSpPr>
          <p:spPr>
            <a:xfrm>
              <a:off x="10662250" y="1985527"/>
              <a:ext cx="1524000" cy="24534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roid Sans Mono Dotted for Powe" panose="020B0609030804020204" pitchFamily="49" charset="0"/>
                  <a:ea typeface="Droid Sans Mono Dotted for Powe" panose="020B0609030804020204" pitchFamily="49" charset="0"/>
                  <a:cs typeface="Droid Sans Mono Dotted for Powe" panose="020B0609030804020204" pitchFamily="49" charset="0"/>
                </a:rPr>
                <a:t>2018-2019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8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BEF4-AFA2-4944-88AD-F684EA62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(Wall Mounted UDA Display)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6FD8F-21A4-9741-BF53-48F0A3D7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901371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3615-EAAD-0C40-9EC5-102F1EC6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(Salmon Shed Alone)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EF491D9-54A3-3449-9F43-A48BD406A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73E89-A63C-B947-99B5-13A53007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690688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16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6112-55C9-5F49-BB44-7968691B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(All Conductivity Records)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B2D0548-730B-FF47-AF08-33A97A9B12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14123-A13A-884A-9B26-CA399469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728352"/>
            <a:ext cx="7290707" cy="4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1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6112-55C9-5F49-BB44-7968691B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(All Conductivity Records)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B2D0548-730B-FF47-AF08-33A97A9B12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14123-A13A-884A-9B26-CA399469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728352"/>
            <a:ext cx="7290707" cy="450348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520B9F-6F3E-1B4A-AD69-7E4AC2D18E6B}"/>
              </a:ext>
            </a:extLst>
          </p:cNvPr>
          <p:cNvSpPr/>
          <p:nvPr/>
        </p:nvSpPr>
        <p:spPr>
          <a:xfrm>
            <a:off x="7563009" y="277373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Restrict Dates Further to ~20AUG2018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324841-A391-E94D-9B02-590C84E79971}"/>
              </a:ext>
            </a:extLst>
          </p:cNvPr>
          <p:cNvSpPr/>
          <p:nvPr/>
        </p:nvSpPr>
        <p:spPr>
          <a:xfrm>
            <a:off x="7563009" y="328836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investigate Chase’s SPEC salinity recorded values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4859C5-A1ED-DF4A-B33B-2AB5C2303120}"/>
              </a:ext>
            </a:extLst>
          </p:cNvPr>
          <p:cNvSpPr/>
          <p:nvPr/>
        </p:nvSpPr>
        <p:spPr>
          <a:xfrm>
            <a:off x="7563009" y="3786528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Lindsay/Eileen for records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757902-E636-A943-B1A6-260A285F3FC9}"/>
              </a:ext>
            </a:extLst>
          </p:cNvPr>
          <p:cNvSpPr/>
          <p:nvPr/>
        </p:nvSpPr>
        <p:spPr>
          <a:xfrm>
            <a:off x="7563009" y="4268569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Wells Pt Orca Buoy – are they correlated?</a:t>
            </a:r>
          </a:p>
          <a:p>
            <a:pPr algn="ctr"/>
            <a:r>
              <a:rPr lang="en-US" dirty="0"/>
              <a:t>NANOOS UW Edu Data for Download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D5DBAE-E260-E645-95FA-E7CC121BAFC0}"/>
              </a:ext>
            </a:extLst>
          </p:cNvPr>
          <p:cNvSpPr/>
          <p:nvPr/>
        </p:nvSpPr>
        <p:spPr>
          <a:xfrm>
            <a:off x="10165975" y="4752664"/>
            <a:ext cx="1538727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Unit?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725679-85E2-FF47-A409-755D5EE945BC}"/>
              </a:ext>
            </a:extLst>
          </p:cNvPr>
          <p:cNvSpPr/>
          <p:nvPr/>
        </p:nvSpPr>
        <p:spPr>
          <a:xfrm>
            <a:off x="10165975" y="5234705"/>
            <a:ext cx="1538727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correlate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A1B774-C9B8-B94B-A3E7-265A47145E3F}"/>
              </a:ext>
            </a:extLst>
          </p:cNvPr>
          <p:cNvSpPr/>
          <p:nvPr/>
        </p:nvSpPr>
        <p:spPr>
          <a:xfrm>
            <a:off x="10165974" y="5716746"/>
            <a:ext cx="1538727" cy="114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back again create salinity timeseries</a:t>
            </a:r>
          </a:p>
        </p:txBody>
      </p:sp>
    </p:spTree>
    <p:extLst>
      <p:ext uri="{BB962C8B-B14F-4D97-AF65-F5344CB8AC3E}">
        <p14:creationId xmlns:p14="http://schemas.microsoft.com/office/powerpoint/2010/main" val="139560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B027-7770-844C-B2D9-00A96278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Conductivity Sensor Problem: conductivity gaps without corresponding temperature gaps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34869-B9AA-8747-A2ED-B29C001B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9" y="2711221"/>
            <a:ext cx="5433731" cy="3356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36765-95A0-E746-B1B6-1BCED8426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2711220"/>
            <a:ext cx="5433733" cy="33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50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25EE-1DD1-184F-872B-2E0E4877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Chemistry- pH (UDA and SPEC)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0CDD6-DC0A-7442-A4F9-8F63CEDF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52385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5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E546-331E-344B-A08F-2C23F96F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Water Chemistry- pH by Probe, by Treatment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7B6DE7-2541-0240-B35A-EE6FEAE03A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6137D-3028-2E46-A5EE-B6784491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676750"/>
            <a:ext cx="5949570" cy="3675064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156A72F8-A562-764E-9B02-49B027E5E2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2E6DD-0191-0B43-91B3-8AB3AD7F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" y="2627109"/>
            <a:ext cx="6029934" cy="37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E546-331E-344B-A08F-2C23F96F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Water Chemistry- pH by Probe, by Treatment</a:t>
            </a:r>
            <a:br>
              <a:rPr lang="en-US" sz="4000" dirty="0"/>
            </a:br>
            <a:r>
              <a:rPr lang="en-US" sz="4000" dirty="0"/>
              <a:t>(y axis limitations (6.5, 8.5)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C7B6DE7-2541-0240-B35A-EE6FEAE03A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56A72F8-A562-764E-9B02-49B027E5E2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39B16-67D1-4A4B-86B8-B88CC07E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6750"/>
            <a:ext cx="6096000" cy="3765514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5B84857-9804-D541-AA33-AC949C6E55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DAD9D-E49B-F84D-8135-BFBE5B11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257"/>
            <a:ext cx="6146354" cy="3796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B1240F-3299-3E40-A022-304007D61E03}"/>
              </a:ext>
            </a:extLst>
          </p:cNvPr>
          <p:cNvSpPr/>
          <p:nvPr/>
        </p:nvSpPr>
        <p:spPr>
          <a:xfrm>
            <a:off x="11978767" y="1690688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sensor type “OrionStarA112” create 2 sensor types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0FD28F-2E56-7048-AD5B-B47C5BB819AB}"/>
              </a:ext>
            </a:extLst>
          </p:cNvPr>
          <p:cNvSpPr/>
          <p:nvPr/>
        </p:nvSpPr>
        <p:spPr>
          <a:xfrm>
            <a:off x="11939067" y="49125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different probes – call out to see break out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0214B8-F376-F345-9222-47F38FFA2196}"/>
              </a:ext>
            </a:extLst>
          </p:cNvPr>
          <p:cNvSpPr/>
          <p:nvPr/>
        </p:nvSpPr>
        <p:spPr>
          <a:xfrm>
            <a:off x="12242354" y="3276600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CO2 DF where I can pull out tank to tank comparison</a:t>
            </a:r>
          </a:p>
        </p:txBody>
      </p:sp>
    </p:spTree>
    <p:extLst>
      <p:ext uri="{BB962C8B-B14F-4D97-AF65-F5344CB8AC3E}">
        <p14:creationId xmlns:p14="http://schemas.microsoft.com/office/powerpoint/2010/main" val="1532516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4036-27C2-7C41-9D63-E82AEA3E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Probe’rodeo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FB019-68A1-0B4C-B5D9-D2B274A06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03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A29F-9E8E-2C42-8FB2-F88ED0A8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 data from Salmon Shed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5995407-CD32-3A44-AC38-5D552DE63C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61805-7710-1840-9314-F19009AD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39" y="1690688"/>
            <a:ext cx="8003721" cy="49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3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0311-7C8A-DA48-B2BE-B64975F9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Juvenile Crab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03AB-5801-E14A-B0A4-FF416725B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date of introduction to Chambers 08AUG18</a:t>
            </a:r>
          </a:p>
          <a:p>
            <a:r>
              <a:rPr lang="en-US" dirty="0"/>
              <a:t>Last date in Chambers 27AUG18</a:t>
            </a:r>
          </a:p>
          <a:p>
            <a:endParaRPr lang="en-US" dirty="0"/>
          </a:p>
          <a:p>
            <a:r>
              <a:rPr lang="en-US" dirty="0"/>
              <a:t>First Observation (Crab Survival Data) 20AUG18</a:t>
            </a:r>
          </a:p>
          <a:p>
            <a:r>
              <a:rPr lang="en-US" dirty="0"/>
              <a:t>First Day of Salmon Shed Monitoring 23AUG18</a:t>
            </a:r>
          </a:p>
          <a:p>
            <a:r>
              <a:rPr lang="en-US" dirty="0"/>
              <a:t>Last Observation (Crab Survival Data) 10JUL19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0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A525-085D-8E4A-B92E-FA1B0B48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 data displayed by Tank/Display No.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ACA32-6377-204F-A783-BB2A144D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07" y="1690688"/>
            <a:ext cx="7818665" cy="48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5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6167-6493-E246-B7A8-A2D65C89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(All Inputs)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213AD42-4F6C-E44E-AB3B-C28C73B006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7E2B0F8B-E774-3649-89C0-7C35C3A2A5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74193-2976-3446-B8FA-3C4DB8CF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82" y="1508612"/>
            <a:ext cx="8069036" cy="49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3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E112-9858-5046-97C7-C736ECE8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</a:t>
            </a:r>
            <a:br>
              <a:rPr lang="en-US" dirty="0"/>
            </a:br>
            <a:r>
              <a:rPr lang="en-US" dirty="0"/>
              <a:t>(Salmon Shed &amp; Chum House)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A8976C9-02DA-A143-BF46-0D8158E64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601D3-B4BA-0041-81D5-82EA738D0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94" y="1690688"/>
            <a:ext cx="8134349" cy="502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1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8C72-8777-E541-B682-0ADCB58F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Temperature </a:t>
            </a:r>
            <a:br>
              <a:rPr lang="en-US" dirty="0"/>
            </a:br>
            <a:r>
              <a:rPr lang="en-US" dirty="0"/>
              <a:t>(Y axis limitation 5, 30)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616403-E062-CB4C-850A-0E5B4597A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E596C-0878-5A43-A90E-CCA4138F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43" y="1690688"/>
            <a:ext cx="8218714" cy="50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6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8C72-8777-E541-B682-0ADCB58F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 Temperature </a:t>
            </a:r>
            <a:br>
              <a:rPr lang="en-US"/>
            </a:br>
            <a:r>
              <a:rPr lang="en-US"/>
              <a:t>(Y axis limitation 5, 18)</a:t>
            </a: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616403-E062-CB4C-850A-0E5B4597A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93C10FD-C263-1B40-9A89-5F0B33AB4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3E653-E5EC-D946-81F2-327B210A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68" y="1934254"/>
            <a:ext cx="7971064" cy="492374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5FD880-093D-794B-B856-EBA82538B614}"/>
              </a:ext>
            </a:extLst>
          </p:cNvPr>
          <p:cNvSpPr/>
          <p:nvPr/>
        </p:nvSpPr>
        <p:spPr>
          <a:xfrm>
            <a:off x="8304278" y="5325035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DIC sample recorded Salinity Samples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5D53D0-5AC3-1347-A5C9-C88C9EA0F375}"/>
              </a:ext>
            </a:extLst>
          </p:cNvPr>
          <p:cNvSpPr/>
          <p:nvPr/>
        </p:nvSpPr>
        <p:spPr>
          <a:xfrm>
            <a:off x="8304278" y="6091516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date 28AUG18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ED3AD2-D76D-A74E-8A97-83DAFF0BD899}"/>
              </a:ext>
            </a:extLst>
          </p:cNvPr>
          <p:cNvSpPr/>
          <p:nvPr/>
        </p:nvSpPr>
        <p:spPr>
          <a:xfrm>
            <a:off x="8456678" y="2889296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fluke readings for </a:t>
            </a:r>
            <a:r>
              <a:rPr lang="en-US" dirty="0" err="1"/>
              <a:t>insitu</a:t>
            </a:r>
            <a:r>
              <a:rPr lang="en-US" dirty="0"/>
              <a:t> readings</a:t>
            </a:r>
          </a:p>
        </p:txBody>
      </p:sp>
    </p:spTree>
    <p:extLst>
      <p:ext uri="{BB962C8B-B14F-4D97-AF65-F5344CB8AC3E}">
        <p14:creationId xmlns:p14="http://schemas.microsoft.com/office/powerpoint/2010/main" val="281233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BA131-845C-0B45-B880-7C197524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Dissolved Oxygen </a:t>
            </a:r>
            <a:r>
              <a:rPr lang="en-US" sz="3600" dirty="0"/>
              <a:t>(Assumed Constant of 29.5)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B01479-1AC9-5F4F-AB47-9F867E213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Okay how am I getting 10 columns? And 1 with 13?</a:t>
            </a:r>
          </a:p>
        </p:txBody>
      </p:sp>
    </p:spTree>
    <p:extLst>
      <p:ext uri="{BB962C8B-B14F-4D97-AF65-F5344CB8AC3E}">
        <p14:creationId xmlns:p14="http://schemas.microsoft.com/office/powerpoint/2010/main" val="127557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F4ABCD4-9842-E24A-9A07-1F71068F85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4589B-61FD-2B40-B911-6ABE2735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111250"/>
            <a:ext cx="79883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08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CF95-2364-154D-8B8B-5C87E8DF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Kate’s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75B0-D9A4-8344-A066-168FB65A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/>
          <a:lstStyle/>
          <a:p>
            <a:r>
              <a:rPr lang="en-US" dirty="0"/>
              <a:t>The Conductivity Probe in the Salmon Shed </a:t>
            </a:r>
          </a:p>
          <a:p>
            <a:pPr lvl="1"/>
            <a:r>
              <a:rPr lang="en-US" dirty="0"/>
              <a:t>Is this a </a:t>
            </a:r>
            <a:r>
              <a:rPr lang="en-US" dirty="0" err="1"/>
              <a:t>Tordial</a:t>
            </a:r>
            <a:r>
              <a:rPr lang="en-US" dirty="0"/>
              <a:t>? Something?</a:t>
            </a:r>
          </a:p>
          <a:p>
            <a:r>
              <a:rPr lang="en-US" dirty="0"/>
              <a:t>What other aspects are we looking to learn- seasonal averages?</a:t>
            </a:r>
          </a:p>
          <a:p>
            <a:r>
              <a:rPr lang="en-US" dirty="0"/>
              <a:t>ECDF plots- probably for the High CO2</a:t>
            </a:r>
          </a:p>
          <a:p>
            <a:r>
              <a:rPr lang="en-US" dirty="0"/>
              <a:t>Make fewer dataframes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325808-60C4-9043-845F-171FDBC91685}"/>
              </a:ext>
            </a:extLst>
          </p:cNvPr>
          <p:cNvSpPr/>
          <p:nvPr/>
        </p:nvSpPr>
        <p:spPr>
          <a:xfrm>
            <a:off x="9137996" y="5221377"/>
            <a:ext cx="2944907" cy="61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for DIC sample recorded Salinity Samples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D1E7C8-75DC-5942-88E2-A029ECB67B43}"/>
              </a:ext>
            </a:extLst>
          </p:cNvPr>
          <p:cNvSpPr/>
          <p:nvPr/>
        </p:nvSpPr>
        <p:spPr>
          <a:xfrm>
            <a:off x="5291418" y="3850753"/>
            <a:ext cx="3276600" cy="891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sensor type “OrionStarA112” create 2 sensor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A58FC6-5D46-8F4A-873E-886DDBEBC39E}"/>
              </a:ext>
            </a:extLst>
          </p:cNvPr>
          <p:cNvSpPr/>
          <p:nvPr/>
        </p:nvSpPr>
        <p:spPr>
          <a:xfrm>
            <a:off x="5087471" y="4867325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different probes – call out to see break out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27CDD2-3519-6C43-8B9C-B02277A2196F}"/>
              </a:ext>
            </a:extLst>
          </p:cNvPr>
          <p:cNvSpPr/>
          <p:nvPr/>
        </p:nvSpPr>
        <p:spPr>
          <a:xfrm>
            <a:off x="7005919" y="4872847"/>
            <a:ext cx="1766047" cy="143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CO2 DF where I can pull out tank to tank comparison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B08529-E459-1444-AA94-1B4B99F59F3D}"/>
              </a:ext>
            </a:extLst>
          </p:cNvPr>
          <p:cNvSpPr/>
          <p:nvPr/>
        </p:nvSpPr>
        <p:spPr>
          <a:xfrm>
            <a:off x="579747" y="4258609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investigate Chase’s SPEC salinity recorded values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9AD7AB-6149-894A-8E33-BFCF70DCAC53}"/>
              </a:ext>
            </a:extLst>
          </p:cNvPr>
          <p:cNvSpPr/>
          <p:nvPr/>
        </p:nvSpPr>
        <p:spPr>
          <a:xfrm>
            <a:off x="579747" y="4756773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 Lindsay/Eileen for records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10ABCB-62C3-3145-B5A6-1F97935343C8}"/>
              </a:ext>
            </a:extLst>
          </p:cNvPr>
          <p:cNvSpPr/>
          <p:nvPr/>
        </p:nvSpPr>
        <p:spPr>
          <a:xfrm>
            <a:off x="579747" y="5238814"/>
            <a:ext cx="4141694" cy="484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Wells Pt Orca Buoy – are they correlated?</a:t>
            </a:r>
          </a:p>
          <a:p>
            <a:pPr algn="ctr"/>
            <a:r>
              <a:rPr lang="en-US" dirty="0"/>
              <a:t>NANOOS UW Edu Data for Download</a:t>
            </a:r>
          </a:p>
        </p:txBody>
      </p:sp>
    </p:spTree>
    <p:extLst>
      <p:ext uri="{BB962C8B-B14F-4D97-AF65-F5344CB8AC3E}">
        <p14:creationId xmlns:p14="http://schemas.microsoft.com/office/powerpoint/2010/main" val="1254037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CF95-2364-154D-8B8B-5C87E8DF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75B0-D9A4-8344-A066-168FB65A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5"/>
            <a:ext cx="9758082" cy="4738128"/>
          </a:xfrm>
        </p:spPr>
        <p:txBody>
          <a:bodyPr/>
          <a:lstStyle/>
          <a:p>
            <a:r>
              <a:rPr lang="en-US" dirty="0"/>
              <a:t>Ambient Means, Standard Error, Standard Deviation (to explain the seasonal variation)</a:t>
            </a:r>
          </a:p>
          <a:p>
            <a:r>
              <a:rPr lang="en-US" dirty="0"/>
              <a:t>Monthly Tables for all! Salinity | pH | Temperature </a:t>
            </a:r>
          </a:p>
          <a:p>
            <a:r>
              <a:rPr lang="en-US" dirty="0"/>
              <a:t>Descriptive Stats Table </a:t>
            </a:r>
          </a:p>
          <a:p>
            <a:r>
              <a:rPr lang="en-US" dirty="0"/>
              <a:t>Be able to add a monthly alkalinity value to the table</a:t>
            </a:r>
          </a:p>
          <a:p>
            <a:r>
              <a:rPr lang="en-US" dirty="0"/>
              <a:t>Conditions of the chambers- find the chamber data (Temp | pH (SPEC))</a:t>
            </a:r>
          </a:p>
          <a:p>
            <a:r>
              <a:rPr lang="en-US" dirty="0"/>
              <a:t>Find chamber SPEC values and use salinity values to close gap (august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8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4493-415C-3648-9BA2-2ADCA6DA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 About Salinity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11BE5-E1A5-9442-8D11-22EA263AE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and When will we sample </a:t>
            </a:r>
            <a:r>
              <a:rPr lang="en-US" dirty="0" err="1"/>
              <a:t>insitu</a:t>
            </a:r>
            <a:r>
              <a:rPr lang="en-US" dirty="0"/>
              <a:t> readings</a:t>
            </a:r>
          </a:p>
          <a:p>
            <a:r>
              <a:rPr lang="en-US" dirty="0"/>
              <a:t>HST</a:t>
            </a:r>
          </a:p>
          <a:p>
            <a:r>
              <a:rPr lang="en-US" dirty="0"/>
              <a:t>Head Tank</a:t>
            </a:r>
          </a:p>
          <a:p>
            <a:r>
              <a:rPr lang="en-US" dirty="0"/>
              <a:t>Bottles? … have to for SPEC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7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3902-3CA0-1A48-9D8C-6246EA25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Filters Placed on dataframe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6281-6989-7845-805F-428F48465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Filtering on Dates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Filtering on temperature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8ED6F-9BCF-B94C-84A3-2E97532B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21" y="4001294"/>
            <a:ext cx="80645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177CF-18BD-544B-BDFC-5D316B7C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21" y="2412206"/>
            <a:ext cx="7493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37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DC1654-59D3-B247-9648-CDE76F75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90688"/>
            <a:ext cx="8294914" cy="51292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FAFB6A-5F95-E24C-8756-EF1B8399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need help- </a:t>
            </a:r>
            <a:r>
              <a:rPr lang="en-US" sz="3200" dirty="0"/>
              <a:t>is there a way to filter and facet?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8011A-27A2-1645-9244-E0F1DF44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Tables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B9BC5-2C07-264C-8E4E-5E448CB47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4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A135-3FE4-0D4E-B570-231050F3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008BD8-0FC1-384C-A463-F0B339B19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118621"/>
              </p:ext>
            </p:extLst>
          </p:nvPr>
        </p:nvGraphicFramePr>
        <p:xfrm>
          <a:off x="547157" y="1537916"/>
          <a:ext cx="10035678" cy="43563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48878">
                  <a:extLst>
                    <a:ext uri="{9D8B030D-6E8A-4147-A177-3AD203B41FA5}">
                      <a16:colId xmlns:a16="http://schemas.microsoft.com/office/drawing/2014/main" val="2257729568"/>
                    </a:ext>
                  </a:extLst>
                </a:gridCol>
                <a:gridCol w="1035424">
                  <a:extLst>
                    <a:ext uri="{9D8B030D-6E8A-4147-A177-3AD203B41FA5}">
                      <a16:colId xmlns:a16="http://schemas.microsoft.com/office/drawing/2014/main" val="3506439714"/>
                    </a:ext>
                  </a:extLst>
                </a:gridCol>
                <a:gridCol w="712694">
                  <a:extLst>
                    <a:ext uri="{9D8B030D-6E8A-4147-A177-3AD203B41FA5}">
                      <a16:colId xmlns:a16="http://schemas.microsoft.com/office/drawing/2014/main" val="360496888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861661711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2070628759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2254821218"/>
                    </a:ext>
                  </a:extLst>
                </a:gridCol>
                <a:gridCol w="1169894">
                  <a:extLst>
                    <a:ext uri="{9D8B030D-6E8A-4147-A177-3AD203B41FA5}">
                      <a16:colId xmlns:a16="http://schemas.microsoft.com/office/drawing/2014/main" val="13922299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7607714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3998593452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664329478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ObservationMonth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UDA2182: 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20449374: 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OrionStarA112: 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UDA2182: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20449374: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OrionStarA112: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UDA2182: 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20449374: 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OrionStarA112: 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230133797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2018-08-August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0.11050125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0.02470883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351252043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2018-09-September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13.0143434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1.81626448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0.18254145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39493576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2018-10-October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12.3550388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0.21174913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0.01864347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428808529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2018-11-November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11.5326923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11.3793916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0.36134654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0.1196862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0.03543294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0.00472732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31055559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2018-12-December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10.3089286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10.3477688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0.49110164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0.39654733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0.04640474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0.00593517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352991118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2019-01-January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9.2325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9.30118504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0.17108772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0.15499672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0.0156181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0.00231985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377177952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2019-02-February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8.63489583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0.33245498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0.30764539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0.03393104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0.00484496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393089795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2019-03-March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8.47155172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8.65231318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0.32135746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0.25891023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0.02983729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0.00437264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202033797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2019-04-April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9.21057692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9.46817754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0.31925832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0.24384878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0.03130585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0.00383978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397679877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2019-05-May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10.4241667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10.6796602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0.64560516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0.38424253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0.05893542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0.00646631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249110964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2019-06-June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11.23125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10.9003156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11.9295455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0.38015855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0.24682229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0.24925894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0.03879977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0.01096176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0.02314311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31206624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2019-07-July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11.9625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12.2088235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0.34054037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0.33154153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0.0601996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0.04177031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760" marR="62760" marT="0" marB="0" anchor="b"/>
                </a:tc>
                <a:extLst>
                  <a:ext uri="{0D108BD9-81ED-4DB2-BD59-A6C34878D82A}">
                    <a16:rowId xmlns:a16="http://schemas.microsoft.com/office/drawing/2014/main" val="3680282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25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AF1E-1131-C948-86F4-D1693C4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62EAAB-8EE6-894C-999B-EB32E097D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67908"/>
              </p:ext>
            </p:extLst>
          </p:nvPr>
        </p:nvGraphicFramePr>
        <p:xfrm>
          <a:off x="1126671" y="1738154"/>
          <a:ext cx="9356274" cy="43513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4397">
                  <a:extLst>
                    <a:ext uri="{9D8B030D-6E8A-4147-A177-3AD203B41FA5}">
                      <a16:colId xmlns:a16="http://schemas.microsoft.com/office/drawing/2014/main" val="1268682044"/>
                    </a:ext>
                  </a:extLst>
                </a:gridCol>
                <a:gridCol w="1174532">
                  <a:extLst>
                    <a:ext uri="{9D8B030D-6E8A-4147-A177-3AD203B41FA5}">
                      <a16:colId xmlns:a16="http://schemas.microsoft.com/office/drawing/2014/main" val="766224467"/>
                    </a:ext>
                  </a:extLst>
                </a:gridCol>
                <a:gridCol w="1439427">
                  <a:extLst>
                    <a:ext uri="{9D8B030D-6E8A-4147-A177-3AD203B41FA5}">
                      <a16:colId xmlns:a16="http://schemas.microsoft.com/office/drawing/2014/main" val="1594728325"/>
                    </a:ext>
                  </a:extLst>
                </a:gridCol>
                <a:gridCol w="1174532">
                  <a:extLst>
                    <a:ext uri="{9D8B030D-6E8A-4147-A177-3AD203B41FA5}">
                      <a16:colId xmlns:a16="http://schemas.microsoft.com/office/drawing/2014/main" val="3958315801"/>
                    </a:ext>
                  </a:extLst>
                </a:gridCol>
                <a:gridCol w="1439427">
                  <a:extLst>
                    <a:ext uri="{9D8B030D-6E8A-4147-A177-3AD203B41FA5}">
                      <a16:colId xmlns:a16="http://schemas.microsoft.com/office/drawing/2014/main" val="3101850816"/>
                    </a:ext>
                  </a:extLst>
                </a:gridCol>
                <a:gridCol w="1174532">
                  <a:extLst>
                    <a:ext uri="{9D8B030D-6E8A-4147-A177-3AD203B41FA5}">
                      <a16:colId xmlns:a16="http://schemas.microsoft.com/office/drawing/2014/main" val="89369580"/>
                    </a:ext>
                  </a:extLst>
                </a:gridCol>
                <a:gridCol w="1439427">
                  <a:extLst>
                    <a:ext uri="{9D8B030D-6E8A-4147-A177-3AD203B41FA5}">
                      <a16:colId xmlns:a16="http://schemas.microsoft.com/office/drawing/2014/main" val="693774621"/>
                    </a:ext>
                  </a:extLst>
                </a:gridCol>
              </a:tblGrid>
              <a:tr h="4834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ObservationMonth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OrionStarA112: 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SENSOREXtorodial: mean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OrionStarA112: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SENSOREXtorodial: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OrionStarA112: 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SENSOREXtorodial: 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190879954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2018-08-August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29.0071429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0.88331046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0.23607465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2804555687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2018-09-September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30.2766667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0.02425356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0.00571662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401745898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2018-10-October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1.20479044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0.20079841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1507833147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2018-11-November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30.3975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29.9590909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0.42978718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0.34555621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0.06203444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0.10418912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31555191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2018-12-December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30.4166667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29.9954167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0.10485364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0.20662882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0.01747561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0.04217793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338403762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2019-01-January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0.32921013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0.06010527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99799972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2019-02-February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29.3775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29.3041667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0.65142887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0.25104853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0.09402566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0.05124507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342888401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2019-03-March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29.537931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0.09788402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0.01817661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1161221282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2019-04-April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29.3765957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29.4692308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0.15066918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0.21497764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0.02197736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0.04216058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73937608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2019-05-May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29.6256604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29.4444444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0.17690186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0.11208971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0.02429934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0.02157167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3517854532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2019-06-June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29.6830556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29.6925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0.30070171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0.3170146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0.02791945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0.04779175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300542917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2019-07-July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29.9082759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30.0068182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0.25263001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0.26821076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0.03182839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0.05718273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 anchor="b"/>
                </a:tc>
                <a:extLst>
                  <a:ext uri="{0D108BD9-81ED-4DB2-BD59-A6C34878D82A}">
                    <a16:rowId xmlns:a16="http://schemas.microsoft.com/office/drawing/2014/main" val="1087388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80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5F74-A937-C44F-9F49-63B65504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 – how to I include Treatment….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7314DD-7F6D-AA43-AE29-14AC02DA5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565941"/>
              </p:ext>
            </p:extLst>
          </p:nvPr>
        </p:nvGraphicFramePr>
        <p:xfrm>
          <a:off x="1709057" y="1500366"/>
          <a:ext cx="7176247" cy="500730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21586">
                  <a:extLst>
                    <a:ext uri="{9D8B030D-6E8A-4147-A177-3AD203B41FA5}">
                      <a16:colId xmlns:a16="http://schemas.microsoft.com/office/drawing/2014/main" val="3677684306"/>
                    </a:ext>
                  </a:extLst>
                </a:gridCol>
                <a:gridCol w="918358">
                  <a:extLst>
                    <a:ext uri="{9D8B030D-6E8A-4147-A177-3AD203B41FA5}">
                      <a16:colId xmlns:a16="http://schemas.microsoft.com/office/drawing/2014/main" val="3208501786"/>
                    </a:ext>
                  </a:extLst>
                </a:gridCol>
                <a:gridCol w="797918">
                  <a:extLst>
                    <a:ext uri="{9D8B030D-6E8A-4147-A177-3AD203B41FA5}">
                      <a16:colId xmlns:a16="http://schemas.microsoft.com/office/drawing/2014/main" val="1507059190"/>
                    </a:ext>
                  </a:extLst>
                </a:gridCol>
                <a:gridCol w="858140">
                  <a:extLst>
                    <a:ext uri="{9D8B030D-6E8A-4147-A177-3AD203B41FA5}">
                      <a16:colId xmlns:a16="http://schemas.microsoft.com/office/drawing/2014/main" val="659243593"/>
                    </a:ext>
                  </a:extLst>
                </a:gridCol>
                <a:gridCol w="888248">
                  <a:extLst>
                    <a:ext uri="{9D8B030D-6E8A-4147-A177-3AD203B41FA5}">
                      <a16:colId xmlns:a16="http://schemas.microsoft.com/office/drawing/2014/main" val="991177551"/>
                    </a:ext>
                  </a:extLst>
                </a:gridCol>
                <a:gridCol w="843083">
                  <a:extLst>
                    <a:ext uri="{9D8B030D-6E8A-4147-A177-3AD203B41FA5}">
                      <a16:colId xmlns:a16="http://schemas.microsoft.com/office/drawing/2014/main" val="3240187047"/>
                    </a:ext>
                  </a:extLst>
                </a:gridCol>
                <a:gridCol w="918359">
                  <a:extLst>
                    <a:ext uri="{9D8B030D-6E8A-4147-A177-3AD203B41FA5}">
                      <a16:colId xmlns:a16="http://schemas.microsoft.com/office/drawing/2014/main" val="853901168"/>
                    </a:ext>
                  </a:extLst>
                </a:gridCol>
                <a:gridCol w="1030555">
                  <a:extLst>
                    <a:ext uri="{9D8B030D-6E8A-4147-A177-3AD203B41FA5}">
                      <a16:colId xmlns:a16="http://schemas.microsoft.com/office/drawing/2014/main" val="3397236212"/>
                    </a:ext>
                  </a:extLst>
                </a:gridCol>
              </a:tblGrid>
              <a:tr h="1071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ObservationMonth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sensortype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ambient: mean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highCO2: mean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ambient: sd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highCO2: sd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ambient: se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highCO2: se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3488628135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2018-08-August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OceanOptics1.6.7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7.68251991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7.23263379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0.03987104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0.03566063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0.02301956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0.02058867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3736976100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2018-08-August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7.64875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7.20666667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0.17024667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0.01073087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0.06019129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0.00309773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2914104683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2018-09-September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OceanOptics1.6.7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7.65323528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7.14414359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0.08160614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0.09142571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0.02720205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0.03047524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4236961117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2018-09-September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7.72078947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7.21186441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0.04681081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0.02885604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0.00759372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0.00375674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287840471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2018-10-October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OceanOptics1.6.7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7.69831667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7.16394859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0.02096428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0.06353042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0.00494133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0.01497426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2414243754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2018-10-October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7.73816327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7.20790123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0.08235273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0.04831449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0.01176468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0.00536828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450925001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2018-11-November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OceanOptics1.6.7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7.52573154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7.17032087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0.35027577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0.09318693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0.07149974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0.0190217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1795483212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2018-11-November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7.8062963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7.2175641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0.13817904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0.06997562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0.02659257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0.00792318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1659757768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2018-12-December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OceanOptics1.6.7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7.66196587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7.22431934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0.19613125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0.15438425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0.04622858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0.03638872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858991744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2018-12-December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7.79103448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7.20083333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0.10199247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0.0385961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0.01893953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0.00421118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821932527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2019-01-January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7.80333333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7.19333333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0.01295439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0.03256799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0.00236514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0.00343297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1670490670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2019-02-February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OceanOptics1.6.7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7.75430338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7.18347327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0.01843764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0.07773227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0.00376357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0.01586703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2013776121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2019-02-February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7.8225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7.22541667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0.01188715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0.11865369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0.00242645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0.01398347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66979152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2019-03-March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OceanOptics1.6.7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7.78264051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7.12637028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0.03876659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0.11227477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0.00913737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0.02646342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2411036553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2019-03-March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7.8637931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7.17896552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0.06789771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0.06034849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0.01260829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0.00647004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2903301115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2019-04-April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OceanOptics1.6.7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7.79019127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7.14482452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0.0530376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0.07206121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0.0110591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0.01470943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1303486164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2019-04-April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7.98615385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7.19487179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0.17366812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0.06948313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0.03405912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0.00786742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4213923184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2019-05-May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OceanOptics1.6.7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7.81207467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7.15372482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0.05496659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0.10436074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0.01057833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0.02046682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4208021445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2019-05-May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8.02666667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7.18588889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0.15104997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0.09006732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0.02757782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0.00949393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408441498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2019-06-June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OceanOptics1.6.7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7.84742646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7.23000877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0.01838739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0.16907408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0.0044596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0.03878825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891612975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2019-06-June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8.00375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7.20208333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0.17226906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0.06493632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0.03516428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0.00765282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2064835523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2019-07-July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OceanOptics1.6.7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7.80632737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7.20361234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0.01128752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0.1593872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0.00460811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0.07128012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3199063894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2019-07-July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UDA2182durfet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7.91625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7.22083333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0.20556108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0.17844538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0.07267682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0.03642501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b"/>
                </a:tc>
                <a:extLst>
                  <a:ext uri="{0D108BD9-81ED-4DB2-BD59-A6C34878D82A}">
                    <a16:rowId xmlns:a16="http://schemas.microsoft.com/office/drawing/2014/main" val="272680011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D8F8A19B-7597-274B-A7CD-CA378A668D2B}"/>
              </a:ext>
            </a:extLst>
          </p:cNvPr>
          <p:cNvGrpSpPr/>
          <p:nvPr/>
        </p:nvGrpSpPr>
        <p:grpSpPr>
          <a:xfrm>
            <a:off x="3802743" y="2825929"/>
            <a:ext cx="6680200" cy="2795189"/>
            <a:chOff x="3802743" y="2825929"/>
            <a:chExt cx="6680200" cy="27951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8E1573-9140-4C4D-AA3D-A3E896F04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743" y="2825929"/>
              <a:ext cx="6680200" cy="2795189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7566018-DCB9-B446-BB74-B0A4EA350ECA}"/>
                </a:ext>
              </a:extLst>
            </p:cNvPr>
            <p:cNvSpPr/>
            <p:nvPr/>
          </p:nvSpPr>
          <p:spPr>
            <a:xfrm>
              <a:off x="8474529" y="4015461"/>
              <a:ext cx="947057" cy="491225"/>
            </a:xfrm>
            <a:custGeom>
              <a:avLst/>
              <a:gdLst>
                <a:gd name="connsiteX0" fmla="*/ 146957 w 947057"/>
                <a:gd name="connsiteY0" fmla="*/ 34025 h 491225"/>
                <a:gd name="connsiteX1" fmla="*/ 277585 w 947057"/>
                <a:gd name="connsiteY1" fmla="*/ 50353 h 491225"/>
                <a:gd name="connsiteX2" fmla="*/ 620485 w 947057"/>
                <a:gd name="connsiteY2" fmla="*/ 66682 h 491225"/>
                <a:gd name="connsiteX3" fmla="*/ 767442 w 947057"/>
                <a:gd name="connsiteY3" fmla="*/ 180982 h 491225"/>
                <a:gd name="connsiteX4" fmla="*/ 832757 w 947057"/>
                <a:gd name="connsiteY4" fmla="*/ 213639 h 491225"/>
                <a:gd name="connsiteX5" fmla="*/ 914400 w 947057"/>
                <a:gd name="connsiteY5" fmla="*/ 278953 h 491225"/>
                <a:gd name="connsiteX6" fmla="*/ 947057 w 947057"/>
                <a:gd name="connsiteY6" fmla="*/ 327939 h 491225"/>
                <a:gd name="connsiteX7" fmla="*/ 930728 w 947057"/>
                <a:gd name="connsiteY7" fmla="*/ 393253 h 491225"/>
                <a:gd name="connsiteX8" fmla="*/ 881742 w 947057"/>
                <a:gd name="connsiteY8" fmla="*/ 409582 h 491225"/>
                <a:gd name="connsiteX9" fmla="*/ 816428 w 947057"/>
                <a:gd name="connsiteY9" fmla="*/ 425910 h 491225"/>
                <a:gd name="connsiteX10" fmla="*/ 751114 w 947057"/>
                <a:gd name="connsiteY10" fmla="*/ 458568 h 491225"/>
                <a:gd name="connsiteX11" fmla="*/ 653142 w 947057"/>
                <a:gd name="connsiteY11" fmla="*/ 474896 h 491225"/>
                <a:gd name="connsiteX12" fmla="*/ 604157 w 947057"/>
                <a:gd name="connsiteY12" fmla="*/ 491225 h 491225"/>
                <a:gd name="connsiteX13" fmla="*/ 212271 w 947057"/>
                <a:gd name="connsiteY13" fmla="*/ 474896 h 491225"/>
                <a:gd name="connsiteX14" fmla="*/ 81642 w 947057"/>
                <a:gd name="connsiteY14" fmla="*/ 376925 h 491225"/>
                <a:gd name="connsiteX15" fmla="*/ 65314 w 947057"/>
                <a:gd name="connsiteY15" fmla="*/ 327939 h 491225"/>
                <a:gd name="connsiteX16" fmla="*/ 0 w 947057"/>
                <a:gd name="connsiteY16" fmla="*/ 229968 h 491225"/>
                <a:gd name="connsiteX17" fmla="*/ 16328 w 947057"/>
                <a:gd name="connsiteY17" fmla="*/ 131996 h 491225"/>
                <a:gd name="connsiteX18" fmla="*/ 65314 w 947057"/>
                <a:gd name="connsiteY18" fmla="*/ 83010 h 491225"/>
                <a:gd name="connsiteX19" fmla="*/ 212271 w 947057"/>
                <a:gd name="connsiteY19" fmla="*/ 1368 h 491225"/>
                <a:gd name="connsiteX20" fmla="*/ 277585 w 947057"/>
                <a:gd name="connsiteY20" fmla="*/ 1368 h 49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7057" h="491225">
                  <a:moveTo>
                    <a:pt x="146957" y="34025"/>
                  </a:moveTo>
                  <a:cubicBezTo>
                    <a:pt x="190500" y="39468"/>
                    <a:pt x="233807" y="47334"/>
                    <a:pt x="277585" y="50353"/>
                  </a:cubicBezTo>
                  <a:cubicBezTo>
                    <a:pt x="391743" y="58226"/>
                    <a:pt x="507969" y="45846"/>
                    <a:pt x="620485" y="66682"/>
                  </a:cubicBezTo>
                  <a:cubicBezTo>
                    <a:pt x="701471" y="81679"/>
                    <a:pt x="712002" y="141382"/>
                    <a:pt x="767442" y="180982"/>
                  </a:cubicBezTo>
                  <a:cubicBezTo>
                    <a:pt x="787249" y="195130"/>
                    <a:pt x="811623" y="201562"/>
                    <a:pt x="832757" y="213639"/>
                  </a:cubicBezTo>
                  <a:cubicBezTo>
                    <a:pt x="864021" y="231504"/>
                    <a:pt x="891816" y="250723"/>
                    <a:pt x="914400" y="278953"/>
                  </a:cubicBezTo>
                  <a:cubicBezTo>
                    <a:pt x="926659" y="294277"/>
                    <a:pt x="936171" y="311610"/>
                    <a:pt x="947057" y="327939"/>
                  </a:cubicBezTo>
                  <a:cubicBezTo>
                    <a:pt x="941614" y="349710"/>
                    <a:pt x="944747" y="375729"/>
                    <a:pt x="930728" y="393253"/>
                  </a:cubicBezTo>
                  <a:cubicBezTo>
                    <a:pt x="919976" y="406693"/>
                    <a:pt x="898292" y="404854"/>
                    <a:pt x="881742" y="409582"/>
                  </a:cubicBezTo>
                  <a:cubicBezTo>
                    <a:pt x="860164" y="415747"/>
                    <a:pt x="838199" y="420467"/>
                    <a:pt x="816428" y="425910"/>
                  </a:cubicBezTo>
                  <a:cubicBezTo>
                    <a:pt x="794657" y="436796"/>
                    <a:pt x="774429" y="451574"/>
                    <a:pt x="751114" y="458568"/>
                  </a:cubicBezTo>
                  <a:cubicBezTo>
                    <a:pt x="719403" y="468081"/>
                    <a:pt x="685461" y="467714"/>
                    <a:pt x="653142" y="474896"/>
                  </a:cubicBezTo>
                  <a:cubicBezTo>
                    <a:pt x="636340" y="478630"/>
                    <a:pt x="620485" y="485782"/>
                    <a:pt x="604157" y="491225"/>
                  </a:cubicBezTo>
                  <a:cubicBezTo>
                    <a:pt x="473528" y="485782"/>
                    <a:pt x="341234" y="496390"/>
                    <a:pt x="212271" y="474896"/>
                  </a:cubicBezTo>
                  <a:cubicBezTo>
                    <a:pt x="167961" y="467511"/>
                    <a:pt x="115981" y="411263"/>
                    <a:pt x="81642" y="376925"/>
                  </a:cubicBezTo>
                  <a:cubicBezTo>
                    <a:pt x="76199" y="360596"/>
                    <a:pt x="74861" y="342260"/>
                    <a:pt x="65314" y="327939"/>
                  </a:cubicBezTo>
                  <a:cubicBezTo>
                    <a:pt x="-16228" y="205625"/>
                    <a:pt x="38824" y="346443"/>
                    <a:pt x="0" y="229968"/>
                  </a:cubicBezTo>
                  <a:cubicBezTo>
                    <a:pt x="5443" y="197311"/>
                    <a:pt x="2882" y="162250"/>
                    <a:pt x="16328" y="131996"/>
                  </a:cubicBezTo>
                  <a:cubicBezTo>
                    <a:pt x="25707" y="110894"/>
                    <a:pt x="47086" y="97187"/>
                    <a:pt x="65314" y="83010"/>
                  </a:cubicBezTo>
                  <a:cubicBezTo>
                    <a:pt x="98974" y="56830"/>
                    <a:pt x="160533" y="8759"/>
                    <a:pt x="212271" y="1368"/>
                  </a:cubicBezTo>
                  <a:cubicBezTo>
                    <a:pt x="233824" y="-1711"/>
                    <a:pt x="255814" y="1368"/>
                    <a:pt x="277585" y="1368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278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EFB6-3957-884C-9B8D-F3B441CB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(Orion Conductivity Probe)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08FFCF9-FC52-5642-8A65-C150EC8CE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A6636-5831-1047-8E6D-3048B3D1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36057"/>
            <a:ext cx="6743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3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4279</TotalTime>
  <Words>1001</Words>
  <Application>Microsoft Macintosh PowerPoint</Application>
  <PresentationFormat>Widescreen</PresentationFormat>
  <Paragraphs>497</Paragraphs>
  <Slides>29</Slides>
  <Notes>0</Notes>
  <HiddenSlides>17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Droid Sans Mono Dotted for Powe</vt:lpstr>
      <vt:lpstr>Times New Roman</vt:lpstr>
      <vt:lpstr>Office Theme</vt:lpstr>
      <vt:lpstr>Dungeness Juvenile Crab  Long Term – CO2 Exposure Study</vt:lpstr>
      <vt:lpstr>Outline of Juvenile Crab Study</vt:lpstr>
      <vt:lpstr>Outline of Filters Placed on dataframe </vt:lpstr>
      <vt:lpstr>I need help- is there a way to filter and facet?</vt:lpstr>
      <vt:lpstr>Let’s look at Tables </vt:lpstr>
      <vt:lpstr>Temperature</vt:lpstr>
      <vt:lpstr>Salinity</vt:lpstr>
      <vt:lpstr>pH – how to I include Treatment….</vt:lpstr>
      <vt:lpstr>Salinity (Orion Conductivity Probe)</vt:lpstr>
      <vt:lpstr>Salinity (Wall Mounted UDA Display)</vt:lpstr>
      <vt:lpstr>Salinity (Salmon Shed Alone)</vt:lpstr>
      <vt:lpstr>Salinity (All Conductivity Records)</vt:lpstr>
      <vt:lpstr>Salinity (All Conductivity Records)</vt:lpstr>
      <vt:lpstr>Conductivity Sensor Problem: conductivity gaps without corresponding temperature gaps</vt:lpstr>
      <vt:lpstr>Water Chemistry- pH (UDA and SPEC)</vt:lpstr>
      <vt:lpstr>Water Chemistry- pH by Probe, by Treatment</vt:lpstr>
      <vt:lpstr>Water Chemistry- pH by Probe, by Treatment (y axis limitations (6.5, 8.5)</vt:lpstr>
      <vt:lpstr>Probe’rodeo</vt:lpstr>
      <vt:lpstr>UDA data from Salmon Shed</vt:lpstr>
      <vt:lpstr>UDA data displayed by Tank/Display No.</vt:lpstr>
      <vt:lpstr>Water Temperature (All Inputs)</vt:lpstr>
      <vt:lpstr>Water Temperature  (Salmon Shed &amp; Chum House)</vt:lpstr>
      <vt:lpstr>Water Temperature  (Y axis limitation 5, 30)</vt:lpstr>
      <vt:lpstr>Water Temperature  (Y axis limitation 5, 18)</vt:lpstr>
      <vt:lpstr>Dissolved Oxygen (Assumed Constant of 29.5)</vt:lpstr>
      <vt:lpstr>PowerPoint Presentation</vt:lpstr>
      <vt:lpstr>Kate’s Questions</vt:lpstr>
      <vt:lpstr>Follow On</vt:lpstr>
      <vt:lpstr>Lesson Learned About Salinity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23</cp:revision>
  <dcterms:created xsi:type="dcterms:W3CDTF">2021-03-11T10:23:37Z</dcterms:created>
  <dcterms:modified xsi:type="dcterms:W3CDTF">2021-04-02T19:11:22Z</dcterms:modified>
</cp:coreProperties>
</file>